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4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66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7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2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5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F60F0-0E8A-40F5-9EAB-DC6E6A6C707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24DD3-681F-49FC-85E0-8BE5ECF62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DBB7-97FA-3C89-0767-74CF474C5B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 to Solid Mechanics:</a:t>
            </a:r>
            <a:br>
              <a:rPr lang="en-US" sz="4800" dirty="0"/>
            </a:br>
            <a:r>
              <a:rPr lang="en-US" sz="4800" dirty="0"/>
              <a:t>SolidWorks FEA Final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263DF-8DCC-4724-9CD5-8DAE33C8A8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By: Franz von Dyck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6E596-91DB-CD0B-7FDF-D39E5A72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967" y="4514341"/>
            <a:ext cx="6465965" cy="15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9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500C8D-F6A1-1FA6-C5B4-8D4ACBD5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1FE9B30-B6BE-6A56-B30C-2AF170BE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5519F971-BD57-27E0-2B0A-D37C557BA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FBBAA11B-1486-804F-25C2-1A99F66D2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74D6CFF3-C601-AF2E-1149-1B582F28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35DB1EB6-756C-D098-C27E-37CED56D1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79C12FF0-0644-753E-EB63-0970AAAF7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B61D73AE-E234-EBB0-1BED-28E002ECB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19B5C9C1-1F45-A9BA-488D-DC962CFBC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34BCA1D9-FEFE-B4D5-881E-2FE6DE1F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5B5238CE-D759-91AD-3BA4-3ADF52DED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1ACF16E5-CC89-371C-B606-B07A134C9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5E4C6D57-DE38-757B-E8A5-B992E43B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B43207F6-07E1-4AC0-B183-6055D9460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6C0F7175-6306-7450-7652-2BFE78E55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7609F73A-CF7C-304B-8EA4-214C24865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4FD9B5E-7A49-0C95-D8EF-0051B0581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BEFE5C0-9608-446E-D270-55776AD17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B9A0CE93-767B-738F-2BB5-7E65FDE38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83AB5C9F-9D20-08E8-3771-DF698879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B02BAA88-8ED9-DCE8-645E-297FFBE4C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2F0B6A5-459B-657C-C23F-1CD5FFF0B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7D4964-AE8F-873F-4DBD-23C196893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EA0BD5A-F70E-F769-A97D-AD263670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82CA68-E0FD-A55F-A77A-204B86E3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79B43F3-BF8C-9385-D1DF-53C6F9761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E573782-54D9-C690-AEA3-009AB1EA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B278BDC2-B4DC-D737-2A32-C7583A64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8D02D56C-271B-DB5A-59DB-6730F69E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A20751E-CE25-44F1-978F-AAEF4DF8A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F3DC26-81A9-CB97-FAD5-544A770D8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D202496D-BD2C-6770-C5D2-A5456FBF4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F3DD39B3-0050-E765-A969-D5EE1AB69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601AD2F-73C4-D1EF-D53C-683418071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19918EC3-1894-8FBB-2A86-715BCE325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FC14BA98-FD9D-69AC-0F84-45A9B0EB3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CAF76FC9-4C39-11E1-7A01-3407A5289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0BA9E66A-F521-F20B-4772-35CEEDA2B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45F91DDA-A8AF-9C35-3301-9F3119342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D602740C-EEE3-EA25-0EA4-170847238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597B2B95-E2B2-B811-50CE-263A4913F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E07FD1F-EFBD-EC8C-3A98-0E763EF81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0F151576-A00C-D342-AC9D-22BA013E3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7619D086-B07E-6DEB-DA66-1B63EF354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5FF4435D-1C30-3F22-C491-708BA383A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229E8BFE-E42E-5056-8E5A-402B58C6E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4F6CA14-F0B1-3C7D-B789-4F0C3982F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FEBA42C-17A4-4269-6AB6-240DB219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FF0BCFE2-C341-D6FE-C490-45C0831E5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9771533-D776-FCA9-F1B4-4CA6547BA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8406D38A-A843-8BEA-FA71-BA87D83BF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16E7EF-1EE1-F1C2-A3AE-12A7A86D3791}"/>
              </a:ext>
            </a:extLst>
          </p:cNvPr>
          <p:cNvSpPr txBox="1">
            <a:spLocks/>
          </p:cNvSpPr>
          <p:nvPr/>
        </p:nvSpPr>
        <p:spPr>
          <a:xfrm>
            <a:off x="886016" y="1009870"/>
            <a:ext cx="3654569" cy="88362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Attempt</a:t>
            </a: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8: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827EB-EB52-0267-039B-100718B24006}"/>
              </a:ext>
            </a:extLst>
          </p:cNvPr>
          <p:cNvSpPr txBox="1"/>
          <p:nvPr/>
        </p:nvSpPr>
        <p:spPr>
          <a:xfrm>
            <a:off x="915462" y="2036647"/>
            <a:ext cx="3363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Removed </a:t>
            </a:r>
            <a:r>
              <a:rPr lang="en-US" dirty="0">
                <a:solidFill>
                  <a:schemeClr val="bg1"/>
                </a:solidFill>
              </a:rPr>
              <a:t>“Support Spline Rib”</a:t>
            </a: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Design </a:t>
            </a:r>
            <a:r>
              <a:rPr lang="en-US" b="1" u="sng" dirty="0">
                <a:solidFill>
                  <a:prstClr val="white"/>
                </a:solidFill>
                <a:latin typeface="Rockwell" panose="02060603020205020403"/>
              </a:rPr>
              <a:t>Meets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Spec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AFA6C4-0773-63EB-7E8F-3255D632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4" y="5322360"/>
            <a:ext cx="3743460" cy="1522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826D7B-5C06-099B-D7CC-D86E55B4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54" y="62848"/>
            <a:ext cx="2266349" cy="3425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D45B1B-B8CC-4C91-44CB-EE45584E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153" y="3507851"/>
            <a:ext cx="1743260" cy="32461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50FB63-AAE6-944D-DEE5-5051CF6D3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706" y="3559988"/>
            <a:ext cx="1996987" cy="3302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1737C5-034F-C21C-82E0-C0262D52A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738" y="74594"/>
            <a:ext cx="1816956" cy="34136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C382E8-C94A-C919-90E8-DA80C6846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1562" y="3507851"/>
            <a:ext cx="1663433" cy="31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1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082CF-31DB-5395-5A1F-CC7EACC9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654B831-EA1C-0476-6829-82DD6EC43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3BF1F0F8-710F-BF46-C71C-DAE71B9C2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7AEC4FC-099D-400F-B8D0-492880D53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DCBC7CD3-9B4B-5319-345B-54FF0DF67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898B3ECA-7397-A02C-EE02-03DEC8A86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BAB87A14-0307-9452-15F3-5F0EFAA28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0A7B4CC4-B1E2-D19A-1C6C-1203A443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C15D770A-85C0-331F-6130-EAA807C0C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6B3102F-B55F-2046-71B6-E62306EF8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2C955E8-414A-DB16-A824-14BE98BD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C2236D21-A445-7790-C310-F9BBD7811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9A8EF80C-F390-69F6-BC79-5C3E09C7A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303715DB-D9C6-78C7-7EF7-39DB37700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06E47DBB-06CD-9374-8C3D-DBD5460CB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68CD4D27-1B7D-8004-99F0-FFEDBB5F6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59A42CED-5C35-C883-4375-F8E50FE6A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874854E0-D147-33B4-671D-67BB27C13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D90D85D3-711C-9FEA-C66C-3ACBDEA26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F1E839-A92C-8162-A7B7-D1A1613F9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C2F5F8FB-695B-11FE-0048-CFE681110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0415F36-80CC-C030-DE9F-4A3693E6D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6D75752-CD97-C0A1-CA46-B43EEEC2E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642AF417-0A96-A81F-BB94-A276266B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B2F37A7-E6DD-540B-2395-5FD4CE57C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9F5FD5B-84D9-AC90-32D0-A986956E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82D463-E0C5-80E7-C4AC-850257B72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8B4FB5AA-5299-8C4D-D9B6-306F031CA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C34E6618-C501-2DD3-2760-6CA5FF05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EBBEA30A-A644-23E2-8C26-E3253B3B7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C03B4C9-20F5-0785-F47A-5F9C163EE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53DF49D-766F-7C7F-159A-0BDA1B009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0E4F623-3F4E-226C-DE28-5744449EC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2196B6B7-29A5-643D-E619-30329B99C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0A41267-2540-9808-CCA8-07B45891D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60A49532-3005-79B8-5C85-9EEE918EB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9AFD01A9-BE87-69E5-954F-3D0F8262E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14B97199-8039-EBD3-BAD8-AFE4D4E4E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13E9A13D-E15F-8F31-FBE2-9976250D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AEE3076C-8243-5B45-9714-7CCD326FD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53674783-7F5D-35BF-CFA5-56C4D5BF8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FD1F5829-17D6-899A-172E-E5C45F226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19C76193-1B7E-4802-0E8B-A7ED74046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11629E6E-4382-BCA0-42E0-634D511C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1B3C0136-2547-EF4D-B3B6-ED07069C5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6C8633A-94AA-1C24-B13E-C54323E24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55EEF3-F888-967C-D51F-473DA5F9A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6C74077-F6E2-03CB-E8B7-3F18AFFCC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74E2DF7F-AB75-6EA8-AC16-FA79E7A6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957B52A-D988-3782-4CD8-EC62E001D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AB819E40-0E35-79A9-BC82-595D6CB03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F613AE-824C-E7C0-3C42-A154363737C4}"/>
              </a:ext>
            </a:extLst>
          </p:cNvPr>
          <p:cNvSpPr txBox="1">
            <a:spLocks/>
          </p:cNvSpPr>
          <p:nvPr/>
        </p:nvSpPr>
        <p:spPr>
          <a:xfrm>
            <a:off x="886016" y="1009870"/>
            <a:ext cx="3654569" cy="88362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Attempt</a:t>
            </a: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9: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1F2B3-E8EF-0DF0-8CE3-1DF8ED710910}"/>
              </a:ext>
            </a:extLst>
          </p:cNvPr>
          <p:cNvSpPr txBox="1"/>
          <p:nvPr/>
        </p:nvSpPr>
        <p:spPr>
          <a:xfrm>
            <a:off x="915462" y="2036647"/>
            <a:ext cx="3363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Changed Force and Fixed Area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Design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Specs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43508-D738-8B17-6018-B2BD3CF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62" y="12296"/>
            <a:ext cx="2374719" cy="3502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D4B8F-CD4B-2C87-1350-01CDA1A2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45" y="33943"/>
            <a:ext cx="2050035" cy="3454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C94FD-45F9-E62C-8109-E2F6252D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76" y="3593138"/>
            <a:ext cx="1708101" cy="3176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5A926-3A43-DF78-D2F9-5769FDB6D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455" y="3567123"/>
            <a:ext cx="1501540" cy="32391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7A03C1-5415-5C1E-F8A3-4E1C38A2F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05" y="5315045"/>
            <a:ext cx="3915481" cy="15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6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DAAA0-DDDF-3246-B91B-C22C8E80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25BD1B7-D5D6-B850-9510-06C3F555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219D98B7-5088-8274-9BA6-247B0AAE2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A0C8AE91-9773-E4C9-41C0-E1D704ADE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0D87203F-04FD-BA0C-810E-5F274769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D1B8DEAB-DD6D-1C6E-F4FB-E4F4FF224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25E10380-65AB-19C1-8F48-D9B2207BA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2A1B6BE1-9809-72EE-F248-1767BDA4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6E339117-061F-79D9-0EDD-E5C43454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CA97153E-CB3C-A9EC-0369-63B211265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EB6210D-7E4D-716D-E2CA-6C0B4DEA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DCB90717-6633-6B57-F375-F634393B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D3E7F0E2-4DCF-30B1-5B12-BE222427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1F8B0B4-CB1F-73AF-5455-EF57E956B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7AF325B2-7ACA-25F2-F6B5-C6281F6A3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DC01F95F-2C07-5178-174A-D0FB2BE0A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CD28423B-9270-EDBD-C111-EBA1F7194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A452054C-903E-25B5-AB8F-D16CCD97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4D18CA1D-B671-77D4-8405-23DCCB031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A2A01461-C780-049C-C5BF-0D0331404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F97C7E5C-CFF0-0FA1-C3A0-D852633EB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6499DA-3148-0057-79DF-9A4654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A30BDA-80FA-E030-9AC1-437BAFADC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CE520B1-ECD6-CD7F-87E1-1C44084E3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031026-62C4-23EA-69A4-4BA484F20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86C0C162-F056-5FD7-0DC3-8BFE1723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58A2560-39E8-EB05-3D4C-E67EE67B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4B61D3FB-51FC-92C8-74F9-5F9383374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F79941A-144B-BB9E-F8CF-7894BB13F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0835E765-2938-3573-3915-58945229F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8835DBD1-780A-2924-E177-874390892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5BBE83DC-D29E-1B39-9877-60DE7F9A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FE3D4769-C7A6-8AE6-5543-F571B1919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76616EE7-E7BC-CDAA-5C5A-CF80659BA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5D70053D-30F1-DB27-813F-1F4CEF78E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790484D4-850C-C4EB-542B-67A6F1E79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8FEF551-2336-325B-6B56-B51F31044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BC31C4A8-1C5F-0C12-E6E1-7D0A75CDD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83A37FD6-7EA4-4B4E-0163-0B584A9A2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8EB419F-DBE9-4ACA-17B0-F7FBCBA07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74964B23-21AE-EF3D-B241-D5CAE14E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D9361CF-087F-2292-CB58-8C94C4406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F8BC439B-A2EF-BFC4-DC1E-DA9F8BC2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03A4358-9BFA-30E2-D684-8FD8F02B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782FCF9-5731-92D3-CBBA-E3C4BF2D2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F50EE848-4CC2-5F23-0169-D25C9CFC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7B292D8-CC21-3199-FEDF-E148067AE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9A068C-0682-E78B-3816-FA6ADB6DB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5738451E-F2DB-335B-24F4-554EC365F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5A9EB4-6DAC-1A43-12FF-8CF8CCA5B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2B0FD677-D8C1-CC0B-8BE9-4112FFEB6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D9BB5E-6970-BBAE-D87B-111E686D630A}"/>
              </a:ext>
            </a:extLst>
          </p:cNvPr>
          <p:cNvSpPr txBox="1">
            <a:spLocks/>
          </p:cNvSpPr>
          <p:nvPr/>
        </p:nvSpPr>
        <p:spPr>
          <a:xfrm>
            <a:off x="886016" y="1009870"/>
            <a:ext cx="3654569" cy="88362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Attempt</a:t>
            </a: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10: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E694F-23A2-C714-66A7-2EDEC1D4789C}"/>
              </a:ext>
            </a:extLst>
          </p:cNvPr>
          <p:cNvSpPr txBox="1"/>
          <p:nvPr/>
        </p:nvSpPr>
        <p:spPr>
          <a:xfrm>
            <a:off x="915462" y="2036647"/>
            <a:ext cx="3363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Implemented Holes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Decreased the Width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Force Area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Fixed Area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Design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Specs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6D0F6-9B8A-3542-D311-C1665C30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78" y="5306328"/>
            <a:ext cx="3924036" cy="1511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C22E2-3A23-4C19-124A-9435C12A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13" y="64700"/>
            <a:ext cx="2264426" cy="3139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BA91E2-B259-9BDE-EA7B-4AF3E789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358" y="64700"/>
            <a:ext cx="2003040" cy="32522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17C5E4-0FEC-77B3-E318-6A0DCE2D8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986" y="3428858"/>
            <a:ext cx="2373143" cy="289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085F15-616B-5590-2DCC-5446D5AED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606" y="3384286"/>
            <a:ext cx="1554039" cy="343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3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7C8F79-2086-9BEC-38FE-6CD96AF39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6" y="266700"/>
            <a:ext cx="5876924" cy="1332377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LaM Display" panose="020F0502020204030204" pitchFamily="2" charset="0"/>
              </a:rPr>
              <a:t>Scope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4309F-CE7B-8B92-DFAE-E4D0AFE32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6" y="1565099"/>
                <a:ext cx="6717239" cy="4865070"/>
              </a:xfrm>
            </p:spPr>
            <p:txBody>
              <a:bodyPr anchor="ctr">
                <a:normAutofit lnSpcReduction="10000"/>
              </a:bodyPr>
              <a:lstStyle/>
              <a:p>
                <a:endParaRPr lang="en-US" sz="1600" dirty="0"/>
              </a:p>
              <a:p>
                <a:r>
                  <a:rPr lang="en-US" sz="1600" dirty="0"/>
                  <a:t>Dimensions: 8” x 4” x 4”</a:t>
                </a:r>
              </a:p>
              <a:p>
                <a:pPr lvl="1"/>
                <a:r>
                  <a:rPr lang="en-US" sz="1400" dirty="0"/>
                  <a:t>MAX Fixed Support: 2”x 4” </a:t>
                </a:r>
              </a:p>
              <a:p>
                <a:pPr lvl="1"/>
                <a:r>
                  <a:rPr lang="en-US" sz="1400" dirty="0"/>
                  <a:t>MAX Force Area: 2” x 4”</a:t>
                </a:r>
              </a:p>
              <a:p>
                <a:pPr lvl="2"/>
                <a:r>
                  <a:rPr lang="en-US" dirty="0"/>
                  <a:t>15</a:t>
                </a:r>
                <a:r>
                  <a:rPr lang="en-US" dirty="0">
                    <a:latin typeface="Aptos Narrow" panose="020B0004020202020204" pitchFamily="34" charset="0"/>
                  </a:rPr>
                  <a:t>° Counterclockwise</a:t>
                </a:r>
              </a:p>
              <a:p>
                <a:pPr lvl="3"/>
                <a:r>
                  <a:rPr lang="en-US" dirty="0">
                    <a:latin typeface="Aptos Narrow" panose="020B0004020202020204" pitchFamily="34" charset="0"/>
                  </a:rPr>
                  <a:t>Applied on 1”</a:t>
                </a:r>
                <a:endParaRPr lang="en-US" dirty="0"/>
              </a:p>
              <a:p>
                <a:r>
                  <a:rPr lang="en-US" sz="1600" dirty="0"/>
                  <a:t>Material: ASTM A36 Steel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=36259.43442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𝑝𝑠𝑖</m:t>
                    </m:r>
                  </m:oMath>
                </a14:m>
                <a:endParaRPr lang="en-US" sz="1400" dirty="0"/>
              </a:p>
              <a:p>
                <a:r>
                  <a:rPr lang="en-US" sz="1600" dirty="0"/>
                  <a:t>Factor of Safety: 2</a:t>
                </a:r>
              </a:p>
              <a:p>
                <a:r>
                  <a:rPr lang="en-US" sz="1600" dirty="0"/>
                  <a:t>MAX Deflection: .25”</a:t>
                </a:r>
              </a:p>
              <a:p>
                <a:r>
                  <a:rPr lang="en-US" sz="1600" dirty="0"/>
                  <a:t>Applied Force 1000LB</a:t>
                </a:r>
              </a:p>
              <a:p>
                <a:r>
                  <a:rPr lang="en-US" sz="1600" dirty="0"/>
                  <a:t>MAX von mises: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𝑎𝑙𝑙𝑜𝑤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36259.43442 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𝑝𝑠𝑖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borderBox>
                      <m:borderBox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18129.71721 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𝑝𝑠𝑖</m:t>
                        </m:r>
                      </m:e>
                    </m:borderBox>
                  </m:oMath>
                </a14:m>
                <a:endParaRPr lang="en-US" sz="14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4309F-CE7B-8B92-DFAE-E4D0AFE32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6" y="1565099"/>
                <a:ext cx="6717239" cy="4865070"/>
              </a:xfrm>
              <a:blipFill>
                <a:blip r:embed="rId2"/>
                <a:stretch>
                  <a:fillRect l="-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9AD8F29-9747-95C2-2507-3DE5C3B4D820}"/>
              </a:ext>
            </a:extLst>
          </p:cNvPr>
          <p:cNvGrpSpPr/>
          <p:nvPr/>
        </p:nvGrpSpPr>
        <p:grpSpPr>
          <a:xfrm>
            <a:off x="7098842" y="618104"/>
            <a:ext cx="4385927" cy="5650934"/>
            <a:chOff x="168641" y="192881"/>
            <a:chExt cx="4385927" cy="5650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D63A8A-F221-E3FF-9D49-20B0A0DC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41" y="192881"/>
              <a:ext cx="4385597" cy="25176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ABC884-BBF3-8607-BB15-12A0F7B76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971" y="2710538"/>
              <a:ext cx="4385597" cy="3133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410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6E6AC-AF7A-9C0E-A470-EBD1B7B66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D935534-682E-476B-914D-15422535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7D345A23-B9A1-48A1-861C-6DBE40372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B6D0C803-C314-438E-AD46-FA855FC67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4CDB9016-F3D8-4C30-B1EE-E7642BFE2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2B2D769C-5C70-4AE1-B8B2-BDED13B6D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D1D80447-B068-4D68-8F67-C72761A52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A773E7B3-5778-470B-8BF1-DEE9CA194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FE7164F-39D2-426B-AC5E-51CAA5BCD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110864D3-2ED1-4B11-AD49-AED660E6A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17CE9E17-84B8-45E8-81B8-05B516EB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2F2A78B-4191-4164-8A51-0551B12C1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B59EA929-F27D-43FC-8B74-D7063F4D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5170C64-5500-4111-9F32-3CC0BF07C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F49D35D5-A3E7-42D8-9662-11A32C0D8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6AE47C-748A-41FB-A99B-32820FA8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F15F2EE8-787F-4F49-BF17-82AE98EB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A12EAE6-CEF6-4DB8-8B8C-2D209C8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560AA5BA-7BB1-47A6-818E-B12EA58FE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F899BEE-3975-46EB-B60F-139ABA2E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21B8C8F1-768E-46A7-A303-F1867EC84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B58D728-38DC-444F-90A1-10FD8D288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3328CA4-841D-4CC3-975C-48A598EC3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9C2DF9A-E845-45FB-AB63-5873CFBAA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AA02BC-DB57-4276-B40A-90FC4E48A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87098B54-45B3-4469-827D-BF24EDB86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CAD1CCF-0CEB-4D14-BF1B-C1914BF1F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C95FDF92-83B6-4E31-966F-F6130DCD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0C3906FE-AC0C-4B18-8335-27F0DBF2A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2BB23684-B397-4D0A-A611-519EC209F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46C6D2B5-9955-45FD-AECB-AA5DE5D0B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54E183AC-1A43-4B67-87C3-171843415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42DB7703-B537-43B3-A320-8EA225302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F2E80C4E-3C3D-42A0-882C-BAD67F541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42AB2C78-978B-4333-9D16-68C8BE740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CF2FF230-699A-4C32-95CF-5EC073328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E0ED8C52-634B-4E0D-AE83-5109A19F3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14E27C2A-C13B-43BD-A6BF-A28475535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A55B5F2B-EFA2-466F-89C4-567EF82C8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8C98B95E-35B8-403E-A140-D5B27826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E012E074-EAA9-484D-BD89-8C093856A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68A249B3-6FC5-4647-8054-46977A622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EBC0B53-B64C-4FFC-89AC-0A65D9B57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97A3B757-C4A4-4AB2-8331-84E87818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178CB3E2-70DC-46F9-8436-F8598BAA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BC37A6A4-C127-4743-940B-E71B682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E2FD47-0BDC-4D05-A3CD-049453B03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A803EAD-0253-4E40-AEC0-C3CCDB40D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82ABA66D-63AC-441E-B541-C8BE7C59C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F1F447-2077-47C9-91C8-EA7249FF6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5FF1AC6-1152-4D51-869F-C6FBEE2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 descr="A drawing of a curved object&#10;&#10;AI-generated content may be incorrect.">
            <a:extLst>
              <a:ext uri="{FF2B5EF4-FFF2-40B4-BE49-F238E27FC236}">
                <a16:creationId xmlns:a16="http://schemas.microsoft.com/office/drawing/2014/main" id="{77F15A35-8653-F001-329F-A11FF340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458" y="3654112"/>
            <a:ext cx="2660525" cy="2947951"/>
          </a:xfrm>
          <a:prstGeom prst="rect">
            <a:avLst/>
          </a:prstGeom>
          <a:ln w="9525">
            <a:noFill/>
          </a:ln>
        </p:spPr>
      </p:pic>
      <p:pic>
        <p:nvPicPr>
          <p:cNvPr id="4" name="Picture 3" descr="A computer screen shot of a blue and green object&#10;&#10;AI-generated content may be incorrect.">
            <a:extLst>
              <a:ext uri="{FF2B5EF4-FFF2-40B4-BE49-F238E27FC236}">
                <a16:creationId xmlns:a16="http://schemas.microsoft.com/office/drawing/2014/main" id="{1995C1A1-2AD2-CEF8-FC90-084762F9D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30" y="21004"/>
            <a:ext cx="5617117" cy="3468568"/>
          </a:xfrm>
          <a:prstGeom prst="rect">
            <a:avLst/>
          </a:prstGeom>
          <a:ln w="9525">
            <a:noFill/>
          </a:ln>
        </p:spPr>
      </p:pic>
      <p:pic>
        <p:nvPicPr>
          <p:cNvPr id="35" name="Picture 34" descr="A drawing of a rectangular object&#10;&#10;AI-generated content may be incorrect.">
            <a:extLst>
              <a:ext uri="{FF2B5EF4-FFF2-40B4-BE49-F238E27FC236}">
                <a16:creationId xmlns:a16="http://schemas.microsoft.com/office/drawing/2014/main" id="{1C1E8503-C61C-E6A6-6D89-160FA45FC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292" y="3651915"/>
            <a:ext cx="1992833" cy="2952346"/>
          </a:xfrm>
          <a:prstGeom prst="rect">
            <a:avLst/>
          </a:prstGeom>
          <a:ln w="9525">
            <a:noFill/>
          </a:ln>
        </p:spPr>
      </p:pic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C87A34-AADF-47E1-2345-CFCE0771E6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1850" r="49562" b="18841"/>
          <a:stretch/>
        </p:blipFill>
        <p:spPr>
          <a:xfrm>
            <a:off x="870887" y="5313352"/>
            <a:ext cx="3588535" cy="1446086"/>
          </a:xfrm>
          <a:prstGeom prst="rect">
            <a:avLst/>
          </a:prstGeom>
          <a:ln w="9525"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6F0405-A590-7585-87B8-6955A0680C35}"/>
              </a:ext>
            </a:extLst>
          </p:cNvPr>
          <p:cNvSpPr txBox="1"/>
          <p:nvPr/>
        </p:nvSpPr>
        <p:spPr>
          <a:xfrm>
            <a:off x="915462" y="2036647"/>
            <a:ext cx="3363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Original Baseline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Implemented Fillet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.5”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Boss/ Base Extrusion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</a:t>
            </a:r>
            <a:r>
              <a:rPr lang="en-US" b="1" u="sng" dirty="0">
                <a:solidFill>
                  <a:schemeClr val="bg1"/>
                </a:solidFill>
              </a:rPr>
              <a:t>meets</a:t>
            </a:r>
            <a:r>
              <a:rPr lang="en-US" dirty="0">
                <a:solidFill>
                  <a:schemeClr val="bg1"/>
                </a:solidFill>
              </a:rPr>
              <a:t> specs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D0EE109-AA13-61C9-27A2-01DA21110AED}"/>
              </a:ext>
            </a:extLst>
          </p:cNvPr>
          <p:cNvSpPr txBox="1">
            <a:spLocks/>
          </p:cNvSpPr>
          <p:nvPr/>
        </p:nvSpPr>
        <p:spPr>
          <a:xfrm>
            <a:off x="886016" y="1009870"/>
            <a:ext cx="3654569" cy="88362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5400" dirty="0"/>
              <a:t>Attempt 1:</a:t>
            </a:r>
          </a:p>
        </p:txBody>
      </p:sp>
    </p:spTree>
    <p:extLst>
      <p:ext uri="{BB962C8B-B14F-4D97-AF65-F5344CB8AC3E}">
        <p14:creationId xmlns:p14="http://schemas.microsoft.com/office/powerpoint/2010/main" val="119521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7C36A-4997-833B-5C8D-414E50EBD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D935534-682E-476B-914D-15422535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7D345A23-B9A1-48A1-861C-6DBE40372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B6D0C803-C314-438E-AD46-FA855FC67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4CDB9016-F3D8-4C30-B1EE-E7642BFE2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2B2D769C-5C70-4AE1-B8B2-BDED13B6D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D1D80447-B068-4D68-8F67-C72761A52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A773E7B3-5778-470B-8BF1-DEE9CA194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FE7164F-39D2-426B-AC5E-51CAA5BCD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110864D3-2ED1-4B11-AD49-AED660E6A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17CE9E17-84B8-45E8-81B8-05B516EB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2F2A78B-4191-4164-8A51-0551B12C1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B59EA929-F27D-43FC-8B74-D7063F4D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5170C64-5500-4111-9F32-3CC0BF07C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F49D35D5-A3E7-42D8-9662-11A32C0D8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6AE47C-748A-41FB-A99B-32820FA8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F15F2EE8-787F-4F49-BF17-82AE98EB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A12EAE6-CEF6-4DB8-8B8C-2D209C8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560AA5BA-7BB1-47A6-818E-B12EA58FE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F899BEE-3975-46EB-B60F-139ABA2E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21B8C8F1-768E-46A7-A303-F1867EC84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B58D728-38DC-444F-90A1-10FD8D288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3328CA4-841D-4CC3-975C-48A598EC3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9C2DF9A-E845-45FB-AB63-5873CFBAA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AA02BC-DB57-4276-B40A-90FC4E48A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87098B54-45B3-4469-827D-BF24EDB86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CAD1CCF-0CEB-4D14-BF1B-C1914BF1F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C95FDF92-83B6-4E31-966F-F6130DCD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0C3906FE-AC0C-4B18-8335-27F0DBF2A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2BB23684-B397-4D0A-A611-519EC209F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46C6D2B5-9955-45FD-AECB-AA5DE5D0B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54E183AC-1A43-4B67-87C3-171843415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42DB7703-B537-43B3-A320-8EA225302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F2E80C4E-3C3D-42A0-882C-BAD67F541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42AB2C78-978B-4333-9D16-68C8BE740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CF2FF230-699A-4C32-95CF-5EC073328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E0ED8C52-634B-4E0D-AE83-5109A19F3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14E27C2A-C13B-43BD-A6BF-A28475535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A55B5F2B-EFA2-466F-89C4-567EF82C8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8C98B95E-35B8-403E-A140-D5B27826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E012E074-EAA9-484D-BD89-8C093856A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68A249B3-6FC5-4647-8054-46977A622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EBC0B53-B64C-4FFC-89AC-0A65D9B57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97A3B757-C4A4-4AB2-8331-84E87818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178CB3E2-70DC-46F9-8436-F8598BAA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BC37A6A4-C127-4743-940B-E71B682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E2FD47-0BDC-4D05-A3CD-049453B03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A803EAD-0253-4E40-AEC0-C3CCDB40D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82ABA66D-63AC-441E-B541-C8BE7C59C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F1F447-2077-47C9-91C8-EA7249FF6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49DB99-B441-9FF9-F9C5-F1D0867E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16" y="1009870"/>
            <a:ext cx="3654569" cy="883622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5900" dirty="0"/>
              <a:t>Attempt</a:t>
            </a:r>
            <a:r>
              <a:rPr lang="en-US" sz="5400" dirty="0"/>
              <a:t> 2:</a:t>
            </a:r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5FF1AC6-1152-4D51-869F-C6FBEE2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1E07F7-2CCC-32E0-4D03-9B81CC2D1730}"/>
              </a:ext>
            </a:extLst>
          </p:cNvPr>
          <p:cNvGrpSpPr/>
          <p:nvPr/>
        </p:nvGrpSpPr>
        <p:grpSpPr>
          <a:xfrm>
            <a:off x="5508211" y="73733"/>
            <a:ext cx="3033854" cy="3563413"/>
            <a:chOff x="5453276" y="-357"/>
            <a:chExt cx="2374998" cy="2996207"/>
          </a:xfrm>
        </p:grpSpPr>
        <p:pic>
          <p:nvPicPr>
            <p:cNvPr id="3" name="Picture 2" descr="A blue and green diagram&#10;&#10;AI-generated content may be incorrect.">
              <a:extLst>
                <a:ext uri="{FF2B5EF4-FFF2-40B4-BE49-F238E27FC236}">
                  <a16:creationId xmlns:a16="http://schemas.microsoft.com/office/drawing/2014/main" id="{FC18C00A-128F-70E3-516D-BF8B04F0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9102"/>
            <a:stretch/>
          </p:blipFill>
          <p:spPr>
            <a:xfrm>
              <a:off x="5453276" y="41582"/>
              <a:ext cx="1529415" cy="2954268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6" name="Picture 5" descr="A blue and green diagram&#10;&#10;AI-generated content may be incorrect.">
              <a:extLst>
                <a:ext uri="{FF2B5EF4-FFF2-40B4-BE49-F238E27FC236}">
                  <a16:creationId xmlns:a16="http://schemas.microsoft.com/office/drawing/2014/main" id="{B2B3F54F-27F9-6FD7-E933-056589B3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840"/>
            <a:stretch/>
          </p:blipFill>
          <p:spPr>
            <a:xfrm>
              <a:off x="6976158" y="-357"/>
              <a:ext cx="852116" cy="290910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0D3AB6-B729-01AE-3D6F-625A0DAA8160}"/>
              </a:ext>
            </a:extLst>
          </p:cNvPr>
          <p:cNvGrpSpPr/>
          <p:nvPr/>
        </p:nvGrpSpPr>
        <p:grpSpPr>
          <a:xfrm>
            <a:off x="8928314" y="105021"/>
            <a:ext cx="2858299" cy="3563413"/>
            <a:chOff x="7874997" y="41699"/>
            <a:chExt cx="2180837" cy="3116816"/>
          </a:xfrm>
        </p:grpSpPr>
        <p:pic>
          <p:nvPicPr>
            <p:cNvPr id="5" name="Picture 4" descr="A diagram of a curved object&#10;&#10;AI-generated content may be incorrect.">
              <a:extLst>
                <a:ext uri="{FF2B5EF4-FFF2-40B4-BE49-F238E27FC236}">
                  <a16:creationId xmlns:a16="http://schemas.microsoft.com/office/drawing/2014/main" id="{A48833FA-F75B-751D-F7C3-A4DF7138B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6447"/>
            <a:stretch/>
          </p:blipFill>
          <p:spPr>
            <a:xfrm>
              <a:off x="7874997" y="124211"/>
              <a:ext cx="1569987" cy="3034304"/>
            </a:xfrm>
            <a:prstGeom prst="rect">
              <a:avLst/>
            </a:prstGeom>
          </p:spPr>
        </p:pic>
        <p:pic>
          <p:nvPicPr>
            <p:cNvPr id="8" name="Picture 7" descr="A diagram of a curved object&#10;&#10;AI-generated content may be incorrect.">
              <a:extLst>
                <a:ext uri="{FF2B5EF4-FFF2-40B4-BE49-F238E27FC236}">
                  <a16:creationId xmlns:a16="http://schemas.microsoft.com/office/drawing/2014/main" id="{993F2D68-B6F0-BCE0-7E34-524792B8D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1079"/>
            <a:stretch/>
          </p:blipFill>
          <p:spPr>
            <a:xfrm>
              <a:off x="9409850" y="41699"/>
              <a:ext cx="645984" cy="2873866"/>
            </a:xfrm>
            <a:prstGeom prst="rect">
              <a:avLst/>
            </a:prstGeom>
          </p:spPr>
        </p:pic>
      </p:grpSp>
      <p:pic>
        <p:nvPicPr>
          <p:cNvPr id="10" name="Picture 9" descr="A rectangular object with a blue border&#10;&#10;AI-generated content may be incorrect.">
            <a:extLst>
              <a:ext uri="{FF2B5EF4-FFF2-40B4-BE49-F238E27FC236}">
                <a16:creationId xmlns:a16="http://schemas.microsoft.com/office/drawing/2014/main" id="{7E3D37D0-B2BC-A195-F8CE-5D58767B4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336" y="3668434"/>
            <a:ext cx="1398121" cy="291252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1AA89F-18C1-B685-2506-50B7F1ED2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488" y="3630089"/>
            <a:ext cx="1330539" cy="2971537"/>
          </a:xfrm>
          <a:prstGeom prst="rect">
            <a:avLst/>
          </a:prstGeom>
        </p:spPr>
      </p:pic>
      <p:pic>
        <p:nvPicPr>
          <p:cNvPr id="12" name="Picture 11" descr="A drawing of a curved object&#10;&#10;AI-generated content may be incorrect.">
            <a:extLst>
              <a:ext uri="{FF2B5EF4-FFF2-40B4-BE49-F238E27FC236}">
                <a16:creationId xmlns:a16="http://schemas.microsoft.com/office/drawing/2014/main" id="{5E73E228-AE4B-0B8E-7ED7-0B7E13E09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735" y="3588397"/>
            <a:ext cx="1742441" cy="2992565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1DD218-058F-0898-E5A0-6C5E752EDD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1754" r="48981" b="22700"/>
          <a:stretch/>
        </p:blipFill>
        <p:spPr>
          <a:xfrm>
            <a:off x="543995" y="5306933"/>
            <a:ext cx="4235414" cy="1347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85D769-0F02-2447-073B-9CF43CC1BD16}"/>
              </a:ext>
            </a:extLst>
          </p:cNvPr>
          <p:cNvSpPr txBox="1"/>
          <p:nvPr/>
        </p:nvSpPr>
        <p:spPr>
          <a:xfrm>
            <a:off x="833076" y="2079280"/>
            <a:ext cx="336337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Change of Boss/ Base extrusion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Dimensions: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2” x 2” Area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Fixed Support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Force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</a:t>
            </a:r>
            <a:r>
              <a:rPr lang="en-US" b="1" u="sng" dirty="0">
                <a:solidFill>
                  <a:schemeClr val="bg1"/>
                </a:solidFill>
              </a:rPr>
              <a:t>OUT</a:t>
            </a:r>
            <a:r>
              <a:rPr lang="en-US" dirty="0">
                <a:solidFill>
                  <a:schemeClr val="bg1"/>
                </a:solidFill>
              </a:rPr>
              <a:t> of Spec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Von Mises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0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30925-55B4-8B19-1AB1-88012238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D935534-682E-476B-914D-15422535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7D345A23-B9A1-48A1-861C-6DBE40372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B6D0C803-C314-438E-AD46-FA855FC67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4CDB9016-F3D8-4C30-B1EE-E7642BFE2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2B2D769C-5C70-4AE1-B8B2-BDED13B6D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D1D80447-B068-4D68-8F67-C72761A52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A773E7B3-5778-470B-8BF1-DEE9CA194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FE7164F-39D2-426B-AC5E-51CAA5BCD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110864D3-2ED1-4B11-AD49-AED660E6A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17CE9E17-84B8-45E8-81B8-05B516EB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2F2A78B-4191-4164-8A51-0551B12C1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B59EA929-F27D-43FC-8B74-D7063F4D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5170C64-5500-4111-9F32-3CC0BF07C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F49D35D5-A3E7-42D8-9662-11A32C0D8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6AE47C-748A-41FB-A99B-32820FA8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F15F2EE8-787F-4F49-BF17-82AE98EB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A12EAE6-CEF6-4DB8-8B8C-2D209C8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560AA5BA-7BB1-47A6-818E-B12EA58FE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F899BEE-3975-46EB-B60F-139ABA2E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21B8C8F1-768E-46A7-A303-F1867EC84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B58D728-38DC-444F-90A1-10FD8D288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3328CA4-841D-4CC3-975C-48A598EC3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9C2DF9A-E845-45FB-AB63-5873CFBAA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AA02BC-DB57-4276-B40A-90FC4E48A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87098B54-45B3-4469-827D-BF24EDB86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CAD1CCF-0CEB-4D14-BF1B-C1914BF1F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C95FDF92-83B6-4E31-966F-F6130DCD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0C3906FE-AC0C-4B18-8335-27F0DBF2A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2BB23684-B397-4D0A-A611-519EC209F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46C6D2B5-9955-45FD-AECB-AA5DE5D0B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54E183AC-1A43-4B67-87C3-171843415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42DB7703-B537-43B3-A320-8EA225302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F2E80C4E-3C3D-42A0-882C-BAD67F541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42AB2C78-978B-4333-9D16-68C8BE740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CF2FF230-699A-4C32-95CF-5EC073328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E0ED8C52-634B-4E0D-AE83-5109A19F3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14E27C2A-C13B-43BD-A6BF-A28475535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A55B5F2B-EFA2-466F-89C4-567EF82C8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8C98B95E-35B8-403E-A140-D5B27826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E012E074-EAA9-484D-BD89-8C093856A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68A249B3-6FC5-4647-8054-46977A622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EBC0B53-B64C-4FFC-89AC-0A65D9B57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97A3B757-C4A4-4AB2-8331-84E87818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178CB3E2-70DC-46F9-8436-F8598BAA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BC37A6A4-C127-4743-940B-E71B682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E2FD47-0BDC-4D05-A3CD-049453B03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A803EAD-0253-4E40-AEC0-C3CCDB40D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82ABA66D-63AC-441E-B541-C8BE7C59C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F1F447-2077-47C9-91C8-EA7249FF6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5FF1AC6-1152-4D51-869F-C6FBEE2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BF6CF1-0A46-4A81-A474-E10EAA01EDC4}"/>
              </a:ext>
            </a:extLst>
          </p:cNvPr>
          <p:cNvSpPr txBox="1">
            <a:spLocks/>
          </p:cNvSpPr>
          <p:nvPr/>
        </p:nvSpPr>
        <p:spPr>
          <a:xfrm>
            <a:off x="886016" y="1009870"/>
            <a:ext cx="3654569" cy="88362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5900" dirty="0"/>
              <a:t>Attempt</a:t>
            </a:r>
            <a:r>
              <a:rPr lang="en-US" sz="5400" dirty="0"/>
              <a:t> 3: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83ADF-2ADE-2263-B0E8-BDE4B71CE6C4}"/>
              </a:ext>
            </a:extLst>
          </p:cNvPr>
          <p:cNvSpPr txBox="1"/>
          <p:nvPr/>
        </p:nvSpPr>
        <p:spPr>
          <a:xfrm>
            <a:off x="915462" y="2036647"/>
            <a:ext cx="336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“Support Spline Rib”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</a:t>
            </a:r>
            <a:r>
              <a:rPr lang="en-US" b="1" u="sng" dirty="0">
                <a:solidFill>
                  <a:schemeClr val="bg1"/>
                </a:solidFill>
              </a:rPr>
              <a:t>meets</a:t>
            </a:r>
            <a:r>
              <a:rPr lang="en-US" dirty="0">
                <a:solidFill>
                  <a:schemeClr val="bg1"/>
                </a:solidFill>
              </a:rPr>
              <a:t> specs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321896-2F88-F566-82AB-E0AA9C3200A1}"/>
              </a:ext>
            </a:extLst>
          </p:cNvPr>
          <p:cNvGrpSpPr/>
          <p:nvPr/>
        </p:nvGrpSpPr>
        <p:grpSpPr>
          <a:xfrm>
            <a:off x="5496452" y="49697"/>
            <a:ext cx="3195637" cy="2592010"/>
            <a:chOff x="6067951" y="54677"/>
            <a:chExt cx="3195637" cy="25920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39526-70F7-94DC-CDD5-4D6B17F7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252" r="31983"/>
            <a:stretch/>
          </p:blipFill>
          <p:spPr>
            <a:xfrm>
              <a:off x="6067951" y="56679"/>
              <a:ext cx="2111930" cy="25900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DCA2209-F036-A273-480B-32093C796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7995" t="15918" b="3112"/>
            <a:stretch/>
          </p:blipFill>
          <p:spPr>
            <a:xfrm>
              <a:off x="8179455" y="54677"/>
              <a:ext cx="1084133" cy="258145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2B9123F-44EF-575E-4FDA-029A68C8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2" y="5264344"/>
            <a:ext cx="3884949" cy="158307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61D2BEE-57AD-0E24-2489-E26BC6A82E95}"/>
              </a:ext>
            </a:extLst>
          </p:cNvPr>
          <p:cNvGrpSpPr/>
          <p:nvPr/>
        </p:nvGrpSpPr>
        <p:grpSpPr>
          <a:xfrm>
            <a:off x="8911148" y="42455"/>
            <a:ext cx="3079766" cy="3264304"/>
            <a:chOff x="7159287" y="2797610"/>
            <a:chExt cx="3079766" cy="32643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0829DF8-DD44-8DCE-49A9-1001E910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4196"/>
            <a:stretch/>
          </p:blipFill>
          <p:spPr>
            <a:xfrm>
              <a:off x="7159287" y="2797610"/>
              <a:ext cx="2167077" cy="29244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EB67F6-427B-DF7D-F130-083079D94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427" t="10666" r="1689" b="14343"/>
            <a:stretch/>
          </p:blipFill>
          <p:spPr>
            <a:xfrm>
              <a:off x="9322702" y="2803949"/>
              <a:ext cx="916351" cy="3257965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32201C8-A47C-6DBA-105B-94C24572F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051" y="3558048"/>
            <a:ext cx="2112006" cy="32482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F1CED3-A9F0-966E-7F63-DDBE539A2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484" y="3541421"/>
            <a:ext cx="1596406" cy="33063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EE5100-7022-1B5E-094D-BB768FE8F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3201" y="3601194"/>
            <a:ext cx="1900116" cy="32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6F90E-9EB3-0660-3BA5-2C33E698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6199C72-0659-BAFF-4157-EA8D9ECA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C73408D6-06C3-54F6-161F-EC8C6A687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D2524A31-0C32-43F5-915E-2D6474C7E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958BAB53-0904-C3BC-021D-AC17B464D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BA45935D-9DB7-3473-5B85-334611DCC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69784E54-779B-42A3-2A1C-5F0C7ECE1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9179217A-4867-A395-18F4-41092FC3B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93ABEB8A-BF60-BA25-E588-05447301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13D70742-A9A3-0053-3538-D527D4519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FE19AE4-1C8D-AB39-1D42-14C10981D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CA231CE7-7920-FBF5-BCFF-002C99BF3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61C64E65-08C7-691A-040A-F22E878D6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0E3B5CD8-9846-25A5-86BA-ADD8262DA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E0CD0CD5-00CF-6ED1-E230-58AAADE7F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8F26009-02E7-9BE8-6A18-41C558E22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69FE718B-0713-46D9-57A5-099DFB2C6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832661A1-45F3-F737-B5AD-45FD7898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3E6B01CF-515A-F114-EA4F-D48511957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A43AE25A-4F0C-7EB7-E1D4-33CD39D2B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05D0D6B9-EB26-193A-0657-5A348C931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DA5A50-102D-E861-6A1F-A4374312D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D026719-1B22-696A-D0D5-99821630E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DDB27156-5511-44D8-3A31-DC5E54E80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065C076-4666-3E18-FA4A-39C8C806E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D930D41-8647-6DCD-5E3A-D0D8AC35F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5CCAE2F-3155-B99A-DAEB-AD6B41AFB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422DD8F8-0A6F-9542-6697-808982A75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3592D10D-2D36-161D-1954-5A9CB2FCE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4370492D-246E-CFF0-F639-8A415991D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2258DFFD-1CF5-AFB4-F0FB-F6333C8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8A1C35F-325E-8D88-1621-6E79212D3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FCECFE8-DF23-2F45-27B0-E7FC8A56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D69E491-5ADF-A38F-E967-269EEA64C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669DF245-9E0F-4471-4495-69AF20370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E352BE8D-F40E-49AA-C1FE-778B5557D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A88E81C1-A9B8-0D57-BC7C-149796FED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C3080F7C-4A5B-C6F0-9F6A-D7F5C7B86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A507A923-7176-BB04-2CFC-CFB53F8D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DD2D2DA-FF26-01F1-98EF-579503D5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A663579B-ED2B-DC06-A2E9-DBD62C2EE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A019AACE-1D74-5C12-F179-5BBA07E8D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5416C105-2655-1A8E-4EC9-F8545A9CA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BFC1B8AC-A545-6E28-6ECB-256120420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B9A2458B-21F2-9B34-61DE-6F4F386D7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BC228B50-0E08-E32C-D4CE-669F23009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293A1F-FCEA-B1FE-0D3A-3F8BF46A3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B846139-1307-0A46-7714-4A1BB7176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65FFF8CD-6B8F-D55A-42FE-629C40481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A78D64D-0FC1-6591-BC44-D56A04787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5AEB9DB8-95CF-E470-C9AF-8F0FFE69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455AA5-38E2-6E93-3CFB-A4B606E28FF4}"/>
              </a:ext>
            </a:extLst>
          </p:cNvPr>
          <p:cNvSpPr txBox="1">
            <a:spLocks/>
          </p:cNvSpPr>
          <p:nvPr/>
        </p:nvSpPr>
        <p:spPr>
          <a:xfrm>
            <a:off x="886016" y="1009870"/>
            <a:ext cx="3654569" cy="88362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Attempt</a:t>
            </a: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D67DB-9EA1-BE99-671D-84778626366A}"/>
              </a:ext>
            </a:extLst>
          </p:cNvPr>
          <p:cNvSpPr txBox="1"/>
          <p:nvPr/>
        </p:nvSpPr>
        <p:spPr>
          <a:xfrm>
            <a:off x="915462" y="2036647"/>
            <a:ext cx="336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Removal of Excess Material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Design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specs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C051BC-AB33-6991-3592-8C7336330072}"/>
              </a:ext>
            </a:extLst>
          </p:cNvPr>
          <p:cNvGrpSpPr/>
          <p:nvPr/>
        </p:nvGrpSpPr>
        <p:grpSpPr>
          <a:xfrm>
            <a:off x="5473638" y="42456"/>
            <a:ext cx="3318742" cy="3240042"/>
            <a:chOff x="4795255" y="-1"/>
            <a:chExt cx="3693949" cy="35555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D02C132-3AC0-35BF-AD63-13727F55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7011"/>
            <a:stretch/>
          </p:blipFill>
          <p:spPr>
            <a:xfrm>
              <a:off x="4795255" y="17713"/>
              <a:ext cx="2243769" cy="34737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38D25B-C5A6-6882-E43F-CFDA0AE6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3279" t="10909" r="1661" b="14425"/>
            <a:stretch/>
          </p:blipFill>
          <p:spPr>
            <a:xfrm>
              <a:off x="7034535" y="-1"/>
              <a:ext cx="1454669" cy="355552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AFA471C-A543-EAFC-43DB-44AF052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42" y="5318894"/>
            <a:ext cx="3842967" cy="151650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6CDF705-90B5-36D6-C203-9AE01BDC68F1}"/>
              </a:ext>
            </a:extLst>
          </p:cNvPr>
          <p:cNvGrpSpPr/>
          <p:nvPr/>
        </p:nvGrpSpPr>
        <p:grpSpPr>
          <a:xfrm>
            <a:off x="8863033" y="6366"/>
            <a:ext cx="2448846" cy="3183514"/>
            <a:chOff x="8863033" y="6366"/>
            <a:chExt cx="2448846" cy="31835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01D43-CCF0-62A3-8D91-5D81A007D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3033" y="12732"/>
              <a:ext cx="1739179" cy="317714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ADBCE71-2F1C-ABF8-CB56-7E269912A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1556" y="6366"/>
              <a:ext cx="710323" cy="3117877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27FDE69-286E-F790-EDBF-C141E9748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67" y="3173686"/>
            <a:ext cx="1840561" cy="36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5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8518F2-6A61-F536-14F6-C90427E6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41091ED-C559-7C51-293E-DEF204F39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9CA8B736-6322-6686-0698-CF60DA392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DDFE2C69-9F8D-069B-CA9E-33DF67D3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3BD2C964-3815-C501-F3D4-79762A05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5176F5D2-829C-EDBB-C7A3-6B6346E3E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0A8BA82-FB82-9782-52C5-F9D3A8AE6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6C984BE8-2606-66A1-E2F3-F44E36EFA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9C510F75-7F30-34A9-55B3-2335721AB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9C3713B-AF3C-1E84-9181-41BAD1A16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07BCE208-0CCF-C362-E704-3EF3678AE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8CA2285-ABD9-BF24-1D53-2BE60CC1F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DE0F9920-93E8-A758-1BA6-3BE4FB787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93952F74-D4A3-F63C-3FD8-FF54752BD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CBF33229-06C8-A4D3-4B59-2D01C738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3533B790-F5E9-3E1A-529A-F356F4A5C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1E8A8AF5-44EA-5DCF-DEDA-9C11E774A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60A80F40-5674-2DE2-625E-146204687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1E31EC28-0E97-B299-2A4B-C718336E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73CFAA5B-5276-42F8-21F0-6D9445164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4A0157C6-C230-90F4-5E94-88F6B303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ADF8BA-2E1A-5A71-22CA-98C50FFEC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1767793-D2F9-0F16-3AEF-E4221C275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30FE4276-C64C-13AF-AEB5-C8E2C3D45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52F404-18E9-78D6-1BB0-53AB97631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6A97D5B-0BB0-1E70-0F50-91F39EC7F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323C2A8-258F-9AFC-D027-7CF74E659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5FFC1FE6-7FBF-CB4E-0581-5E6422F35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D3C06695-7E7B-BEB2-729E-5FB9DBBCA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5D095443-5F0B-CE48-CAAD-FC6F17B95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AA2CCE0B-0B77-7D28-632E-B0DEE101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DD893367-2C1D-C709-96E6-7477F7B25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28FD59BC-9803-7BC4-F003-3499EB14D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1A27972-FC78-AEC6-68D7-24E5E3B62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9E7FD95-C46C-9214-A30D-487CBF5C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6FAAA2D3-8F4E-31CA-BA96-EAE920E20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A1C4AAF7-E5EC-4D91-D52F-F701B6720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62C5D2D1-CF7A-E096-A1B2-9C6572171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38027AD7-7860-5B76-B13C-AFDC7BDFF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B5554E4-9B18-EC85-91D9-DAE63610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AB3B63FD-9083-CC34-7C2E-CD9DA3E3C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FDA790C6-7EF9-E32B-C9D3-90B934BB0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EFA70FB6-94D6-35C9-8954-34A2DCA56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30DD9951-B968-89C0-53BB-5855A098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16698D91-912A-3748-A643-2F27B6E13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91F9DBF6-AA5D-20F1-D044-4FD50DFBA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9E424-986B-372D-8AAF-D35917355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08FEF83-AFC0-CCD9-77EE-4A32049E3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6CB1BA40-4DA6-7870-A16A-EFE9224C2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D1CC612-1783-270F-BE1A-C7F686882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2E4A7F5F-F01F-EE41-B7F6-AF40C1B61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08159C-1638-07E2-EFDA-DC2934F11F7E}"/>
              </a:ext>
            </a:extLst>
          </p:cNvPr>
          <p:cNvSpPr txBox="1">
            <a:spLocks/>
          </p:cNvSpPr>
          <p:nvPr/>
        </p:nvSpPr>
        <p:spPr>
          <a:xfrm>
            <a:off x="886016" y="1009870"/>
            <a:ext cx="3654569" cy="88362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Attempt</a:t>
            </a: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5: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4325E-FAC8-9349-327E-37D51068A453}"/>
              </a:ext>
            </a:extLst>
          </p:cNvPr>
          <p:cNvSpPr txBox="1"/>
          <p:nvPr/>
        </p:nvSpPr>
        <p:spPr>
          <a:xfrm>
            <a:off x="915462" y="2036647"/>
            <a:ext cx="3363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Implemented Fillet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“Support Spline Rib”</a:t>
            </a: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Design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of Spec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Von Mises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Fillet – “Friend or </a:t>
            </a: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Foe”?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E6151F-024F-64F5-D838-E5B3DCD9EF74}"/>
              </a:ext>
            </a:extLst>
          </p:cNvPr>
          <p:cNvGrpSpPr/>
          <p:nvPr/>
        </p:nvGrpSpPr>
        <p:grpSpPr>
          <a:xfrm>
            <a:off x="5491442" y="38498"/>
            <a:ext cx="3167730" cy="2893388"/>
            <a:chOff x="5535310" y="105021"/>
            <a:chExt cx="2967054" cy="26631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02007-CA12-C133-ADB3-5B22FFA25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5310" y="105021"/>
              <a:ext cx="1900842" cy="266316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B58431-37F7-2F1D-6DC2-9084F765A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6152" y="109050"/>
              <a:ext cx="1066212" cy="265913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6F7F46-AF5B-3E8D-783C-4D167F9A5991}"/>
              </a:ext>
            </a:extLst>
          </p:cNvPr>
          <p:cNvGrpSpPr/>
          <p:nvPr/>
        </p:nvGrpSpPr>
        <p:grpSpPr>
          <a:xfrm>
            <a:off x="8804169" y="53929"/>
            <a:ext cx="2949940" cy="2877957"/>
            <a:chOff x="5959930" y="2863557"/>
            <a:chExt cx="2128487" cy="22761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5840A6-0697-133B-2089-78F570F5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930" y="2864316"/>
              <a:ext cx="1611690" cy="22754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9B81374-3044-309B-5DD5-09FD6CE1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680" y="2863557"/>
              <a:ext cx="526737" cy="227541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A99B82B-5C99-C509-5FD8-93F7D91D0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38" y="5313352"/>
            <a:ext cx="3707065" cy="15319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15625-1AF1-D8F4-945D-8DDAEAAEC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3566" y="3306759"/>
            <a:ext cx="4110713" cy="32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8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D1D85-CFF9-1783-2E11-359AB202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E96B6DE-BA51-ECE7-43CB-5CC2DE6E7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6918FED7-095C-A057-9C5C-7AFBB6654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FB4092A5-A8B8-6FB8-4F60-47D09A5D5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617887DD-D63A-B7C3-11F7-E46DC1AD4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EA78A487-9591-D31B-F3D8-BC9DC0EF5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57400818-46D9-45CE-25FE-23AD7777A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D4B0AB3-ADEB-726A-3660-3D6550060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F206E388-D02B-D879-A58C-06B587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1AC74AC-E9DE-CB2E-6BE7-8B3C4E154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0A44592-736F-6C84-167B-EE71F41CE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47033352-63E7-CAA5-425E-AD025FD96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2498F00-662A-8D58-60B1-48BB9D642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52F4CEC5-4885-8955-D58A-305E0C25A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0B23A222-43AA-8A26-3512-419071CBE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140516C3-960C-E7B5-66C3-BE47D68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27DF2D7C-33E6-F805-1D42-4A40B309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E6A00B19-8D26-60EE-8DF7-47820192A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824C0B2D-D9D8-6673-4A3B-F96078F25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9CE54D76-9153-AD60-6C21-35F0C5A38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B77BF7D-2A75-6045-21F5-A962A7AF8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80DCCC-30FE-5227-957E-535248D9A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9B54D6D-465D-D1D0-7F92-C90462733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2DAD6165-B4A4-8429-6D3F-A7D61EA08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0F69467-C58F-7442-55AD-D8A0E2CE6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1C8CCBC-A46A-8329-AA72-57E69351E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D5E209F-1219-E8CB-1029-DA89F8A2B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8E72ABC3-5726-1413-F259-C32209D94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12562880-1E1F-2011-4A1B-13E26B843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955BFDE-1FD1-2E62-AF0B-C7082F1C4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F341542-FD17-57EF-E6E3-729F6D59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C4B16A81-C943-06B8-7EE2-8693706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D0E536AB-80FE-D3B2-F62E-04CABD61F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63D9868-E76B-2561-2E58-E27318951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7D5DAA6-DEC8-4848-1C92-10F4CD28B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2C0303BE-9118-57E1-2A43-7516711F2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B85B992E-FC7C-736B-0951-05E907FD5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F1423B9B-0BF6-12B5-2482-5726A9860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7645D6A-9491-C09E-5A44-4A91A07CA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D1B56BAA-7D5B-1EE9-6BE6-93C4297C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AEE7D90B-54CE-478D-AE87-EBBD9EEBA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27A53629-05E7-AD8F-0B64-3841BF789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4F064C85-AE49-7C79-3859-6C044E995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A623774D-78CD-ED89-7A66-586C67594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BBCEEB6-4FD4-807E-D898-F26580233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5FFBD11B-A96E-75A4-1B2C-135FBDDF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D2B8312-3CD1-2888-EBAC-D48329CED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0D43CF1-E4E4-8212-EF55-04BE805F8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66201A91-771F-E840-4A54-CBCB7D1D5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338CD2F-5D18-0C7E-39EB-E858B8CD6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60E6ACE5-1274-14D6-1A84-BA16DAF2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8A6344-2806-7FCE-12E2-9F012BD7739F}"/>
              </a:ext>
            </a:extLst>
          </p:cNvPr>
          <p:cNvSpPr txBox="1">
            <a:spLocks/>
          </p:cNvSpPr>
          <p:nvPr/>
        </p:nvSpPr>
        <p:spPr>
          <a:xfrm>
            <a:off x="886016" y="1009870"/>
            <a:ext cx="3654569" cy="88362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Attempt</a:t>
            </a: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6: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DCBFD-9827-8994-A383-92E55F1A09E9}"/>
              </a:ext>
            </a:extLst>
          </p:cNvPr>
          <p:cNvSpPr txBox="1"/>
          <p:nvPr/>
        </p:nvSpPr>
        <p:spPr>
          <a:xfrm>
            <a:off x="915462" y="2036647"/>
            <a:ext cx="3363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Reverted to Design “Attempt 4”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Force and Fixed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Removed Excess Material on Sides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Design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of Spec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Von Mises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C96F4C-7EF6-EA6E-54F1-2531F4235E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"/>
          <a:stretch/>
        </p:blipFill>
        <p:spPr>
          <a:xfrm>
            <a:off x="806779" y="5313352"/>
            <a:ext cx="3892410" cy="1531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37779-FCC1-1019-65D4-CB39ED05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787" y="3185858"/>
            <a:ext cx="1651052" cy="36229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CD97663-8923-73A4-4F20-62945AD0AD66}"/>
              </a:ext>
            </a:extLst>
          </p:cNvPr>
          <p:cNvGrpSpPr/>
          <p:nvPr/>
        </p:nvGrpSpPr>
        <p:grpSpPr>
          <a:xfrm>
            <a:off x="5459109" y="-1"/>
            <a:ext cx="3349135" cy="3369280"/>
            <a:chOff x="5459109" y="-1"/>
            <a:chExt cx="3349135" cy="3369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F0BB387-6A1E-AEEB-2626-57EFB24F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9109" y="0"/>
              <a:ext cx="1871700" cy="30627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40476D-8787-DBD5-7CC2-9248394C3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959"/>
            <a:stretch/>
          </p:blipFill>
          <p:spPr>
            <a:xfrm>
              <a:off x="7314398" y="-1"/>
              <a:ext cx="1493846" cy="336928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3C2B0C-97C6-DE1F-6D5B-51D1DAE34953}"/>
              </a:ext>
            </a:extLst>
          </p:cNvPr>
          <p:cNvGrpSpPr/>
          <p:nvPr/>
        </p:nvGrpSpPr>
        <p:grpSpPr>
          <a:xfrm>
            <a:off x="9022163" y="0"/>
            <a:ext cx="2881953" cy="3454432"/>
            <a:chOff x="9022163" y="0"/>
            <a:chExt cx="2881953" cy="34544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FB630D-A97C-2614-BC5C-16FA0937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7510"/>
            <a:stretch/>
          </p:blipFill>
          <p:spPr>
            <a:xfrm>
              <a:off x="9022163" y="12732"/>
              <a:ext cx="2112963" cy="31731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87CE088-6089-C6A6-B259-7DEDFF8D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2430"/>
            <a:stretch/>
          </p:blipFill>
          <p:spPr>
            <a:xfrm>
              <a:off x="11134130" y="0"/>
              <a:ext cx="769986" cy="345443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D14FDB6-C978-04AC-C164-3DB0034CA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951" y="3454151"/>
            <a:ext cx="3578954" cy="29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E27E1-7C9B-3243-09B6-38D9126EE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C517AF4-5800-6FBC-D8F7-62F65B913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B674F583-9C3A-AB6A-969A-68426E528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BE58E945-57E2-25C1-335B-638857664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D9243EF-AAF6-71D9-735A-43D70A667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4041C92-4F12-0C81-8B40-56D4C66F3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411D513C-B57C-8DAB-5D70-806FE6832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7BFE455F-BA4E-E7FE-439F-E88F8F4FA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72D6DE91-3E9D-83AF-E588-131D8EDF1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BB421D9-86CC-8E6A-957C-826B97B9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FF121CB0-8E58-325F-B39B-60653E1BE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99ED82A-B285-9A13-68CF-5D7127D07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F9F6AEB9-C008-9C88-11E0-DD497E5E3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EFB788F1-CF69-3A68-77FA-80B4FB092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E10F875D-E0F9-A29C-33BB-338E7E43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D6D790D4-D706-F252-299A-B9D13A071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2EA86D20-797D-970E-BB2A-2BC33A8E4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0876D76B-98D9-95B6-DB9B-524E6510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402A0C53-288D-704F-C5E2-F98147AA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5D2ADD9B-77E3-BE1D-E92B-73BD31020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D44A4736-F003-AB64-8BC3-9EA59089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0CF92E-FCB0-22C0-791A-2E6CA30AA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2F187A8-6F25-7EE4-5BAD-26A4C0505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87344485-CA65-287E-F4C3-9AF884765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ABB0A36-BBEE-BA97-0457-2F4D18040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6224EF5-D327-6AEB-5548-CEAFBF1A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8C6A827-E025-163F-6998-672F670DE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5D83BF8C-1227-3B7A-1329-1BA5408BB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2735B61C-CF40-6C15-9F18-71B5E4291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CCFBE8CF-5865-A22A-CEB9-D0AACBF3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38F178D9-C2EA-853A-7C30-6F95CEA04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44093B33-AEB2-A232-F10A-6C0F44E6C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6D6D5EF-BFBE-1E82-A536-A8189A14E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21B4EC25-A6E1-9418-9A47-519523230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4FAF88B3-CDEE-4395-EA2A-872F8131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8A4A547D-C053-CBDB-0D3B-ECB3B63D2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ABFEF96B-9688-D961-CAD2-D6389D5C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1D382D05-D9DC-BE89-E43C-DDED75340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5CDCB7B-CF61-FC5A-1291-486D95B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CC81273B-78CC-197B-CA6D-6F2F9562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EF483522-A5F7-FA79-0E4E-D7EB98C11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4234C897-C4D0-ADCC-6E85-478D6494E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53D239A6-15A3-E63F-68DA-BAA7FA1A0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4F1FE1AF-32B5-9C16-DD35-21C8F6DF7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9C375159-C967-DD66-FA4A-14F5A43F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110DA7FF-9A45-6574-6C9D-5925D567F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C28F68-0DA4-7895-7E08-14736A780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EE95983-8C62-4E05-CD97-3BC892249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1A73582A-191D-0671-BEE9-D15B30C09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2D3A3CF-09E7-A249-42C2-F837ED979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C5DAA29-0019-7936-4653-AB9FF6322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2BFA300-A38E-6C8D-F327-31838AFD6342}"/>
              </a:ext>
            </a:extLst>
          </p:cNvPr>
          <p:cNvSpPr txBox="1">
            <a:spLocks/>
          </p:cNvSpPr>
          <p:nvPr/>
        </p:nvSpPr>
        <p:spPr>
          <a:xfrm>
            <a:off x="886016" y="1009870"/>
            <a:ext cx="3654569" cy="88362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Attempt</a:t>
            </a: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7: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A496F-61A8-2771-A17B-BD4454547101}"/>
              </a:ext>
            </a:extLst>
          </p:cNvPr>
          <p:cNvSpPr txBox="1"/>
          <p:nvPr/>
        </p:nvSpPr>
        <p:spPr>
          <a:xfrm>
            <a:off x="915462" y="2036647"/>
            <a:ext cx="3363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Implemented Fillet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.25”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Design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of Spec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Rockwell" panose="02060603020205020403"/>
              </a:rPr>
              <a:t>Von Mises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 descr="A rainbow colored curved object with white text&#10;&#10;AI-generated content may be incorrect.">
            <a:extLst>
              <a:ext uri="{FF2B5EF4-FFF2-40B4-BE49-F238E27FC236}">
                <a16:creationId xmlns:a16="http://schemas.microsoft.com/office/drawing/2014/main" id="{076EF6ED-BE28-4D1A-313E-CDD02E67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59" y="94741"/>
            <a:ext cx="2413749" cy="3103391"/>
          </a:xfrm>
          <a:prstGeom prst="rect">
            <a:avLst/>
          </a:prstGeom>
        </p:spPr>
      </p:pic>
      <p:pic>
        <p:nvPicPr>
          <p:cNvPr id="6" name="Picture 5" descr="A computer screen shot of a graph&#10;&#10;AI-generated content may be incorrect.">
            <a:extLst>
              <a:ext uri="{FF2B5EF4-FFF2-40B4-BE49-F238E27FC236}">
                <a16:creationId xmlns:a16="http://schemas.microsoft.com/office/drawing/2014/main" id="{191321B2-75E9-E8FF-2EB8-9FAEA3146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893" y="84365"/>
            <a:ext cx="3326515" cy="3069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8615-100C-982A-F851-1F5CFD6D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14" y="3278071"/>
            <a:ext cx="2952302" cy="3326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92509-8191-E087-9B8E-9967F7A8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22" y="5313352"/>
            <a:ext cx="3885351" cy="15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2237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704</TotalTime>
  <Words>253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Adobe Gothic Std B</vt:lpstr>
      <vt:lpstr>Aptos Narrow</vt:lpstr>
      <vt:lpstr>Arial</vt:lpstr>
      <vt:lpstr>Calibri Light</vt:lpstr>
      <vt:lpstr>Cambria Math</vt:lpstr>
      <vt:lpstr>Rockwell</vt:lpstr>
      <vt:lpstr>Wingdings</vt:lpstr>
      <vt:lpstr>Atlas</vt:lpstr>
      <vt:lpstr>Intro to Solid Mechanics: SolidWorks FEA Final Project </vt:lpstr>
      <vt:lpstr>Scope</vt:lpstr>
      <vt:lpstr>PowerPoint Presentation</vt:lpstr>
      <vt:lpstr>Attempt 2: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Franz Von Dyck</dc:creator>
  <cp:lastModifiedBy>Franz Von Dyck</cp:lastModifiedBy>
  <cp:revision>6</cp:revision>
  <dcterms:created xsi:type="dcterms:W3CDTF">2025-05-11T17:05:27Z</dcterms:created>
  <dcterms:modified xsi:type="dcterms:W3CDTF">2025-08-31T17:31:55Z</dcterms:modified>
</cp:coreProperties>
</file>